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3" r:id="rId8"/>
    <p:sldId id="264" r:id="rId9"/>
    <p:sldId id="260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39CF3-3FEF-4D70-96F9-6224A2EE0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04E880-7C0C-46FE-AAE2-7004A5E7ED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05686-0E5B-46B5-BEAE-9C29A4666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EA36-35AB-4D65-9878-A67D023AD70F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05087-608D-4DDE-B210-CDB3EEC1C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79148-EA74-4730-B61C-DF3ABE39D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1798-908D-410D-8C38-23581F825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35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FE53E-B611-46B3-8CB5-5EC9BE681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CEED1-57B5-45CF-8482-E50113C18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05FAB-16B2-4A91-A002-DBB4D8E79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EA36-35AB-4D65-9878-A67D023AD70F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A5A0A-F35B-4232-B0E5-126319351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05766-94AB-42D5-8528-35014A819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1798-908D-410D-8C38-23581F825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5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557ED7-9A86-4701-9D73-9D74C2207B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FBD3CE-BD14-4613-8957-DBB10EC06C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4D657-C245-423C-A6D5-98088221E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EA36-35AB-4D65-9878-A67D023AD70F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1EA02-7C38-4133-8D91-4D81B8754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ABA3F-6C8E-48E2-8403-28154DAE0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1798-908D-410D-8C38-23581F825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2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812FA-7822-4152-A567-914B0C193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9E175-E602-4564-B400-F22FC0940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52EB7-2F3C-4605-94AB-4613BD958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EA36-35AB-4D65-9878-A67D023AD70F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AA860-74F4-40F6-B949-BE1EC3394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AAC81-037C-406A-B27B-71039619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1798-908D-410D-8C38-23581F825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4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A03D0-5B1E-40E0-93AE-401AF0C95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50BAB-45F1-429C-9B9D-1C5ED8460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63B47-504C-4C80-A119-023986B0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EA36-35AB-4D65-9878-A67D023AD70F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7C824-902F-453B-981B-339A3882F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F4CA-DC0C-4E79-BC69-1A4025EAF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1798-908D-410D-8C38-23581F825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1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020C5-DC12-438F-94F4-72826C6B3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66FF7-58E3-4575-A2EC-37C0866F41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DD2D3B-C361-4ACB-9DFD-8915DBD08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C3A908-45B5-4236-89C5-72D76687D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EA36-35AB-4D65-9878-A67D023AD70F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78E7F9-845F-4B73-8B62-6275272C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7B28C8-6304-4F20-9374-FF8ABB24F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1798-908D-410D-8C38-23581F825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96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979A2-C208-4672-A083-C77427DC8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F2210-47E6-4519-B358-6E4792D1D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8073DF-2854-4337-9C3D-CC667978E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F42C71-9E7E-48CE-BBCB-919C262298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EB98DC-4F86-4212-8B5F-1814AB2A05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6E1A65-C9DF-4563-BD2D-5597BA4BB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EA36-35AB-4D65-9878-A67D023AD70F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2181B9-0129-4521-B84B-53B28EB74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7AB503-B366-4A66-BADC-2A459C90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1798-908D-410D-8C38-23581F825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91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11733-7545-4729-90C0-E3B75A2B9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A6F97F-0571-4DF5-B9B9-5B17F0CD1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EA36-35AB-4D65-9878-A67D023AD70F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E05E30-1AE8-4F4F-9294-4BC5ACBCC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C9116-4819-457B-AAC8-C1683C42D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1798-908D-410D-8C38-23581F825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FAABDA-3A95-4F47-901E-B5C2EB855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EA36-35AB-4D65-9878-A67D023AD70F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A79F89-BD0F-4561-8D46-396F478BF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7D3689-5A52-4FBB-B92C-58B21EA8D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1798-908D-410D-8C38-23581F825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21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9CF8F-7555-4B08-9913-FAD51E404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F9BFC-C7DE-4193-BC10-71AEB448F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9C6D0A-DC08-432C-A232-87EF2214B9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5C85A-9E0E-4005-A2ED-9D75498D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EA36-35AB-4D65-9878-A67D023AD70F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E697B-890A-4779-85FE-6CEB95BA2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4F3988-1BF3-40B1-876D-79222BCA6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1798-908D-410D-8C38-23581F825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2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BCE77-811D-471D-9A7B-D29B89AF3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7C17B5-0133-4720-96D6-555347A6CF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75AD98-C114-45F5-BCE4-9A49B5AE79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86191D-475A-41E3-828D-2EBAEC3AF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DEA36-35AB-4D65-9878-A67D023AD70F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8AE896-29D9-49E6-A3A8-AFC4565F3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EF562-11AC-4342-B014-949424E4F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E1798-908D-410D-8C38-23581F825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1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E7A350-A7D6-455C-B8CF-26167884F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A6EBE-48F0-48B5-A9FE-506C2E520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03044-4A20-4585-8E92-1E329A15A5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DEA36-35AB-4D65-9878-A67D023AD70F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872EB-606D-4A4F-ACF5-7B709DC7C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F1DBF-AB34-4374-8F75-C40B6964F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E1798-908D-410D-8C38-23581F825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2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A0927-5887-401F-BFBD-8CB2CF708E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High Frequency Trading and Mini Flash Crashes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0F7945-46E7-410D-9E68-439527CAE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27661"/>
            <a:ext cx="9144000" cy="1655762"/>
          </a:xfrm>
        </p:spPr>
        <p:txBody>
          <a:bodyPr/>
          <a:lstStyle/>
          <a:p>
            <a:pPr algn="r"/>
            <a:r>
              <a:rPr lang="en-US" dirty="0"/>
              <a:t>- Anton Golub, John Keane, and Ser-Huang Poon</a:t>
            </a:r>
          </a:p>
        </p:txBody>
      </p:sp>
    </p:spTree>
    <p:extLst>
      <p:ext uri="{BB962C8B-B14F-4D97-AF65-F5344CB8AC3E}">
        <p14:creationId xmlns:p14="http://schemas.microsoft.com/office/powerpoint/2010/main" val="2286901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AE683-1F3A-4BA6-A379-D1ACBA1A6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8A366-444E-4DB1-80C1-AD1DAC37D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quotes disseminated by Consolidated Quotation System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Trades disseminated by  Consolidated Tape System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Trades reported from Alternative Trade Facilities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Information from SIP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r>
              <a:rPr lang="en-US" dirty="0"/>
              <a:t>Time Frame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September 2008 to November 2008 and May 2010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These are the months with the most crashes</a:t>
            </a:r>
          </a:p>
        </p:txBody>
      </p:sp>
    </p:spTree>
    <p:extLst>
      <p:ext uri="{BB962C8B-B14F-4D97-AF65-F5344CB8AC3E}">
        <p14:creationId xmlns:p14="http://schemas.microsoft.com/office/powerpoint/2010/main" val="1814723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BB3EE-6E2B-4C7F-8E6E-A0373BDDB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31B1D-7C91-4E54-95F2-87DB46479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types of Mini Flash Crashes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ISO initiated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Auto routing initiated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/>
          </a:p>
          <a:p>
            <a:r>
              <a:rPr lang="en-US" dirty="0"/>
              <a:t>Occurred on a single exchange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prstClr val="black"/>
                </a:solidFill>
              </a:rPr>
              <a:t>NYSE, NASDAQ and </a:t>
            </a:r>
            <a:r>
              <a:rPr lang="en-US" sz="2000" dirty="0" err="1">
                <a:solidFill>
                  <a:prstClr val="black"/>
                </a:solidFill>
              </a:rPr>
              <a:t>Arca</a:t>
            </a:r>
            <a:r>
              <a:rPr lang="en-US" sz="2000" dirty="0">
                <a:solidFill>
                  <a:prstClr val="black"/>
                </a:solidFill>
              </a:rPr>
              <a:t> cover the majority of the crashes</a:t>
            </a:r>
          </a:p>
          <a:p>
            <a:endParaRPr lang="en-US" dirty="0"/>
          </a:p>
          <a:p>
            <a:r>
              <a:rPr lang="en-US" dirty="0"/>
              <a:t>ISOs constitute the majority of the trades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7587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2701E-F594-41E1-8C85-180C8032C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Descriptive Statistics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066413-6B51-4D3C-943A-B861C3143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2454" y="1825625"/>
            <a:ext cx="754709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96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5528C-B476-4535-9F19-A649C6A40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 initiated Crash Mechanism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C397C5-FEA4-41BF-9048-2E273D32D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Submit ISOs to Exchange A and ISOs matching the size of protected quotes to all trading centers quoting at NBBO.</a:t>
            </a:r>
          </a:p>
          <a:p>
            <a:endParaRPr lang="en-US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217B5A9F-76BA-430B-8C1F-8479F4074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344" y="2607197"/>
            <a:ext cx="5917312" cy="356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0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D88BE-A468-4373-AEEC-865B18F25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 Routing Initiated Crash Mechanism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23446-4EED-48E7-B467-01ACE2B1B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Submit an order to Exchange A and the part of the order rerouted to Exchange B with protected quotes. Once the protected quotes are cleared at Exchange B, the remaining orders will be filled at Exchange A.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9A018D-96EF-4C3E-B95B-FB80E1B3C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356" y="2924652"/>
            <a:ext cx="7895357" cy="300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07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604BE-B518-4169-856A-5073D89CD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behind the crash?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E8B52-CF46-4681-8936-CF34E532E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ISO can only be executed by broker-dealers and traders with sponsored access.</a:t>
            </a:r>
          </a:p>
          <a:p>
            <a:endParaRPr lang="en-US" sz="2400" dirty="0"/>
          </a:p>
          <a:p>
            <a:r>
              <a:rPr lang="en-US" sz="2400" dirty="0"/>
              <a:t>Typical institutional and retail investors do not have access to such trading mechanism.</a:t>
            </a:r>
          </a:p>
          <a:p>
            <a:endParaRPr lang="en-US" dirty="0"/>
          </a:p>
          <a:p>
            <a:r>
              <a:rPr lang="en-US" sz="2400" dirty="0"/>
              <a:t>Given the speed and the magnitude of the crashes, it appears likely that Mini Flash Crashes are caused by HFT activity.</a:t>
            </a:r>
          </a:p>
        </p:txBody>
      </p:sp>
    </p:spTree>
    <p:extLst>
      <p:ext uri="{BB962C8B-B14F-4D97-AF65-F5344CB8AC3E}">
        <p14:creationId xmlns:p14="http://schemas.microsoft.com/office/powerpoint/2010/main" val="479488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88472-04EE-40D8-A5CC-B53985B17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Liquidity Shocks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5DBBF-D881-4E9F-8610-2C7298656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MidPrice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Spread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54FD1A-23D4-4B0F-A91B-16A68B9EDF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603" y="2397773"/>
            <a:ext cx="4057650" cy="1152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39FD36-1B84-4C7E-BE29-28EA04FC3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036" y="4663264"/>
            <a:ext cx="469582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28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5B185-F89A-4516-AA15-4825C3499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 during Mini Flash Crashes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CC8ACF9-87A3-4C07-B6BD-2B73C09B61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3476" y="1825625"/>
            <a:ext cx="588504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96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3D8DD-0650-4A5A-AB01-E74F5D4D2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Quote Volume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25F389-A9ED-4D3C-9B99-1065571D8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7122" y="1202109"/>
            <a:ext cx="6737755" cy="28193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5C395A-C8D1-4F1B-BA95-66238E556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122" y="4131921"/>
            <a:ext cx="6854043" cy="24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24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019C8-66CD-4460-B5AB-CD9459020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A019C-BDC5-4081-B1D3-1C6139E32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Regulation NMS</a:t>
            </a:r>
          </a:p>
          <a:p>
            <a:pPr lvl="1"/>
            <a:r>
              <a:rPr lang="en-US" sz="1800" dirty="0"/>
              <a:t>Order Protection Rule fails to serve its original purpose</a:t>
            </a:r>
          </a:p>
          <a:p>
            <a:pPr lvl="1"/>
            <a:r>
              <a:rPr lang="en-US" sz="1800" dirty="0"/>
              <a:t>HFT exploited the rules with aggressive use of ISOs</a:t>
            </a:r>
          </a:p>
          <a:p>
            <a:endParaRPr lang="en-US" sz="2000" dirty="0"/>
          </a:p>
          <a:p>
            <a:r>
              <a:rPr lang="en-US" sz="2400" dirty="0"/>
              <a:t>Market fragmentation </a:t>
            </a:r>
          </a:p>
          <a:p>
            <a:pPr lvl="1"/>
            <a:r>
              <a:rPr lang="en-US" sz="2000" dirty="0"/>
              <a:t>13 public exchanges, more than 30 dark pools and over 200 broker-dealers</a:t>
            </a:r>
          </a:p>
          <a:p>
            <a:pPr lvl="1"/>
            <a:r>
              <a:rPr lang="en-US" sz="1800" dirty="0"/>
              <a:t>A large number of trading centers makes it difficult to access liquidity in an organized manner</a:t>
            </a:r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18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48F8A-CF97-45A7-94CB-EB886870D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E2AC2-184F-418C-8B74-CD43D63DC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Background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Market Structure and Regulations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Dataset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Results and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Conclusion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061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DD378-FFF2-454B-BBA1-E3AAE7481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3A38E-CD56-46F0-BA87-5FFAE7F75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Extend the Order Protection Rule to the Depth of the Book</a:t>
            </a:r>
          </a:p>
          <a:p>
            <a:endParaRPr lang="en-US" dirty="0"/>
          </a:p>
          <a:p>
            <a:r>
              <a:rPr lang="en-US" dirty="0"/>
              <a:t>Ban ISOs</a:t>
            </a:r>
          </a:p>
        </p:txBody>
      </p:sp>
    </p:spTree>
    <p:extLst>
      <p:ext uri="{BB962C8B-B14F-4D97-AF65-F5344CB8AC3E}">
        <p14:creationId xmlns:p14="http://schemas.microsoft.com/office/powerpoint/2010/main" val="3603871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78876-7BFA-49BD-BB0E-99C4DB666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5406F-C924-4BD9-BA29-FE280CBC3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Race to Zero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“</a:t>
            </a:r>
            <a:r>
              <a:rPr lang="en-US" sz="2000" dirty="0"/>
              <a:t>Flash Boys” by Michael Lewis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$300 million Project Express by Hibernia Atlantic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$250 million Reach Initiative by SGX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2010 Flash Crash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DJIA dropped by 9%: about 900 points in 5 minutes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The biggest one-day point decline of 998.5 points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Flash Crashes raise concerns about the liquidity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31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5BE08-D210-4117-AED9-C180735FD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2010 Flash Crash Intraday Chart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E1B883-D27C-4476-AF65-253F0D9AA7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8797" y="1825625"/>
            <a:ext cx="755440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700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D1C59-89BB-4F3D-A5FB-D07D38196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2010 Flash Crash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988EA-86A5-43FB-AE42-018F12824F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Caused by a sell algorithm of a large mutual fund executing $4.1 billion worth of E-Mini S&amp;P 500 Futures.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HFTs didn’t initiate the crash.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/>
          </a:p>
          <a:p>
            <a:r>
              <a:rPr lang="en-US" dirty="0" err="1"/>
              <a:t>Nanex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Quote stuffing and delays in data feeds combined with negative news from Greece.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The sell algorithm blamed by SEC did not take liquidity from the market during the Crash.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3120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E4590-51BA-45B1-A338-1EB0F078A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 Flash Crash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DAC68-71C2-4C8C-BFC3-90FA18C6D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Down Crash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600" dirty="0"/>
              <a:t>it has to tick down at least 10 times before ticking up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600" dirty="0"/>
              <a:t>price changes have to occur within 1.5 seconds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1600" dirty="0"/>
              <a:t>price change has to exceed -0.8%.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Up Crash (vice versa)</a:t>
            </a:r>
          </a:p>
          <a:p>
            <a:pPr marL="1371600" lvl="2" indent="-457200">
              <a:buFont typeface="+mj-lt"/>
              <a:buAutoNum type="arabicPeriod"/>
            </a:pPr>
            <a:endParaRPr lang="en-US" sz="1600" dirty="0"/>
          </a:p>
          <a:p>
            <a:pPr marL="1371600" lvl="2" indent="-457200">
              <a:buFont typeface="+mj-lt"/>
              <a:buAutoNum type="arabicPeriod"/>
            </a:pPr>
            <a:endParaRPr lang="en-US" sz="1600" dirty="0"/>
          </a:p>
          <a:p>
            <a:pPr marL="1371600" lvl="2" indent="-457200">
              <a:buFont typeface="+mj-lt"/>
              <a:buAutoNum type="arabicPeriod"/>
            </a:pPr>
            <a:endParaRPr lang="en-US" sz="1600" dirty="0"/>
          </a:p>
          <a:p>
            <a:pPr marL="1371600" lvl="2" indent="-457200">
              <a:buFont typeface="+mj-lt"/>
              <a:buAutoNum type="arabicPeriod"/>
            </a:pPr>
            <a:endParaRPr lang="en-US" sz="1600" dirty="0"/>
          </a:p>
          <a:p>
            <a:pPr marL="1371600" lvl="2" indent="-457200">
              <a:buFont typeface="+mj-lt"/>
              <a:buAutoNum type="arabicPeriod"/>
            </a:pPr>
            <a:endParaRPr lang="en-US" sz="1600" dirty="0"/>
          </a:p>
          <a:p>
            <a:pPr marL="914400" lvl="2" indent="0">
              <a:buNone/>
            </a:pP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784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672F2-18A1-44C7-A0EB-FD1641476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 Flash Crash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1985B-5659-4643-96A7-49D92D5A9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BATS IPO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Stock price dropped from $15.25 to $0.0002 as a series of intermarket sweep orders (ISOs) were executed on NASDAQ.</a:t>
            </a:r>
          </a:p>
          <a:p>
            <a:pPr lvl="1"/>
            <a:endParaRPr lang="en-US" sz="2000" dirty="0"/>
          </a:p>
          <a:p>
            <a:r>
              <a:rPr lang="en-US" sz="2400" dirty="0"/>
              <a:t>Goldman Sachs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1.6% price drop in less than 400 milliseconds.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The crash consisted of 58 trades, where the last 57 were marked ISO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737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565EE-AE16-4CED-A09D-604C855D7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 Mini Flash Crash Chart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928245-7815-4C27-8000-5C31AFE5C9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5478" y="1825625"/>
            <a:ext cx="678104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05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ABE8C-6134-4308-AF7D-9E0FAC1B0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Structure and Regulations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8907D-2AEE-469F-A01D-27F4178E8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 Structure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Market fragmentation and trading centers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13 major stock exchanges, over 30 dark pools, and over 300 internalizing broker-dealers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The Top of the Book (Best bid and offer)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Securities Information Processor (SIP) and National Best Bid and Offer(NBBO)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Regulation NMS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Order Protection Rule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Intermarket Sweep Order(ISO)</a:t>
            </a:r>
          </a:p>
        </p:txBody>
      </p:sp>
    </p:spTree>
    <p:extLst>
      <p:ext uri="{BB962C8B-B14F-4D97-AF65-F5344CB8AC3E}">
        <p14:creationId xmlns:p14="http://schemas.microsoft.com/office/powerpoint/2010/main" val="879038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602</Words>
  <Application>Microsoft Office PowerPoint</Application>
  <PresentationFormat>Widescreen</PresentationFormat>
  <Paragraphs>113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High Frequency Trading and Mini Flash Crashes</vt:lpstr>
      <vt:lpstr>Overview</vt:lpstr>
      <vt:lpstr>Background</vt:lpstr>
      <vt:lpstr>2010 Flash Crash Intraday Chart</vt:lpstr>
      <vt:lpstr>Causes of 2010 Flash Crash</vt:lpstr>
      <vt:lpstr>Mini Flash Crash</vt:lpstr>
      <vt:lpstr>Mini Flash Crash Cases</vt:lpstr>
      <vt:lpstr>GS Mini Flash Crash Chart</vt:lpstr>
      <vt:lpstr>Market Structure and Regulations</vt:lpstr>
      <vt:lpstr>Dataset</vt:lpstr>
      <vt:lpstr>Results and Analysis</vt:lpstr>
      <vt:lpstr>Descriptive Statistics</vt:lpstr>
      <vt:lpstr>ISO initiated Crash Mechanism</vt:lpstr>
      <vt:lpstr>Auto Routing Initiated Crash Mechanism</vt:lpstr>
      <vt:lpstr>Who is behind the crash?</vt:lpstr>
      <vt:lpstr>Liquidity Shocks</vt:lpstr>
      <vt:lpstr>Spread during Mini Flash Crashes</vt:lpstr>
      <vt:lpstr>Quote Volume</vt:lpstr>
      <vt:lpstr>Conclusion</vt:lpstr>
      <vt:lpstr>Suggestions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Frequency Trading and Mini Flash Crashes</dc:title>
  <dc:creator>Setup</dc:creator>
  <cp:lastModifiedBy>Setup</cp:lastModifiedBy>
  <cp:revision>23</cp:revision>
  <dcterms:created xsi:type="dcterms:W3CDTF">2017-10-12T14:07:02Z</dcterms:created>
  <dcterms:modified xsi:type="dcterms:W3CDTF">2017-10-12T17:54:40Z</dcterms:modified>
</cp:coreProperties>
</file>